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8" r:id="rId8"/>
    <p:sldId id="267" r:id="rId9"/>
    <p:sldId id="263" r:id="rId10"/>
    <p:sldId id="264" r:id="rId11"/>
    <p:sldId id="266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A2E578-BD59-40E4-BAFC-A9BB9753991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7F0564C9-3101-4B40-9DB3-F85138CCB523}" type="pres">
      <dgm:prSet presAssocID="{DCA2E578-BD59-40E4-BAFC-A9BB9753991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B0CFB5C-41EB-46B4-8EC8-F027D0C2FC07}" type="presOf" srcId="{DCA2E578-BD59-40E4-BAFC-A9BB9753991C}" destId="{7F0564C9-3101-4B40-9DB3-F85138CCB523}" srcOrd="0" destOrd="0" presId="urn:microsoft.com/office/officeart/2005/8/layout/vList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A2E578-BD59-40E4-BAFC-A9BB9753991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7F0564C9-3101-4B40-9DB3-F85138CCB523}" type="pres">
      <dgm:prSet presAssocID="{DCA2E578-BD59-40E4-BAFC-A9BB9753991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D47BF0F-AC00-415D-A64B-FBF98A613B12}" type="presOf" srcId="{DCA2E578-BD59-40E4-BAFC-A9BB9753991C}" destId="{7F0564C9-3101-4B40-9DB3-F85138CCB523}" srcOrd="0" destOrd="0" presId="urn:microsoft.com/office/officeart/2005/8/layout/vList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3990-1097-4296-86B9-6C7FE8D9C80B}" type="datetimeFigureOut">
              <a:rPr lang="ko-KR" altLang="en-US" smtClean="0"/>
              <a:pPr/>
              <a:t>2017-02-05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5B7E-D506-45BD-B477-6E02C28226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3990-1097-4296-86B9-6C7FE8D9C80B}" type="datetimeFigureOut">
              <a:rPr lang="ko-KR" altLang="en-US" smtClean="0"/>
              <a:pPr/>
              <a:t>2017-02-05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5B7E-D506-45BD-B477-6E02C28226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3990-1097-4296-86B9-6C7FE8D9C80B}" type="datetimeFigureOut">
              <a:rPr lang="ko-KR" altLang="en-US" smtClean="0"/>
              <a:pPr/>
              <a:t>2017-02-05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5B7E-D506-45BD-B477-6E02C28226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3990-1097-4296-86B9-6C7FE8D9C80B}" type="datetimeFigureOut">
              <a:rPr lang="ko-KR" altLang="en-US" smtClean="0"/>
              <a:pPr/>
              <a:t>2017-02-05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5B7E-D506-45BD-B477-6E02C28226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3990-1097-4296-86B9-6C7FE8D9C80B}" type="datetimeFigureOut">
              <a:rPr lang="ko-KR" altLang="en-US" smtClean="0"/>
              <a:pPr/>
              <a:t>2017-02-05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5B7E-D506-45BD-B477-6E02C28226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3990-1097-4296-86B9-6C7FE8D9C80B}" type="datetimeFigureOut">
              <a:rPr lang="ko-KR" altLang="en-US" smtClean="0"/>
              <a:pPr/>
              <a:t>2017-02-05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5B7E-D506-45BD-B477-6E02C28226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3990-1097-4296-86B9-6C7FE8D9C80B}" type="datetimeFigureOut">
              <a:rPr lang="ko-KR" altLang="en-US" smtClean="0"/>
              <a:pPr/>
              <a:t>2017-02-05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5B7E-D506-45BD-B477-6E02C28226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3990-1097-4296-86B9-6C7FE8D9C80B}" type="datetimeFigureOut">
              <a:rPr lang="ko-KR" altLang="en-US" smtClean="0"/>
              <a:pPr/>
              <a:t>2017-02-05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5B7E-D506-45BD-B477-6E02C28226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3990-1097-4296-86B9-6C7FE8D9C80B}" type="datetimeFigureOut">
              <a:rPr lang="ko-KR" altLang="en-US" smtClean="0"/>
              <a:pPr/>
              <a:t>2017-02-05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5B7E-D506-45BD-B477-6E02C28226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3990-1097-4296-86B9-6C7FE8D9C80B}" type="datetimeFigureOut">
              <a:rPr lang="ko-KR" altLang="en-US" smtClean="0"/>
              <a:pPr/>
              <a:t>2017-02-05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5B7E-D506-45BD-B477-6E02C28226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3990-1097-4296-86B9-6C7FE8D9C80B}" type="datetimeFigureOut">
              <a:rPr lang="ko-KR" altLang="en-US" smtClean="0"/>
              <a:pPr/>
              <a:t>2017-02-05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5B7E-D506-45BD-B477-6E02C28226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33990-1097-4296-86B9-6C7FE8D9C80B}" type="datetimeFigureOut">
              <a:rPr lang="ko-KR" altLang="en-US" smtClean="0"/>
              <a:pPr/>
              <a:t>2017-02-05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15B7E-D506-45BD-B477-6E02C28226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ko-KR" altLang="en-US" dirty="0" err="1" smtClean="0"/>
              <a:t>세종시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파이낸스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  <a:r>
              <a:rPr lang="ko-KR" altLang="en-US" dirty="0" smtClean="0"/>
              <a:t>차</a:t>
            </a:r>
            <a:r>
              <a:rPr lang="en-US" altLang="ko-KR" dirty="0" smtClean="0"/>
              <a:t>(</a:t>
            </a:r>
            <a:r>
              <a:rPr lang="ko-KR" altLang="en-US" dirty="0" smtClean="0"/>
              <a:t>부동산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43024" y="4357694"/>
            <a:ext cx="3385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atin typeface="+mj-lt"/>
              </a:rPr>
              <a:t>전문상담 </a:t>
            </a:r>
            <a:r>
              <a:rPr lang="en-US" altLang="ko-KR" sz="2000" b="1" dirty="0" smtClean="0">
                <a:latin typeface="+mj-lt"/>
              </a:rPr>
              <a:t>: </a:t>
            </a:r>
            <a:r>
              <a:rPr lang="ko-KR" altLang="en-US" sz="2000" b="1" dirty="0" smtClean="0">
                <a:latin typeface="+mj-lt"/>
              </a:rPr>
              <a:t>안 재 </a:t>
            </a:r>
            <a:r>
              <a:rPr lang="ko-KR" altLang="en-US" sz="2000" b="1" dirty="0" err="1" smtClean="0">
                <a:latin typeface="+mj-lt"/>
              </a:rPr>
              <a:t>욱</a:t>
            </a:r>
            <a:r>
              <a:rPr lang="ko-KR" altLang="en-US" sz="2000" b="1" dirty="0" smtClean="0">
                <a:latin typeface="+mj-lt"/>
              </a:rPr>
              <a:t> 부장 </a:t>
            </a:r>
            <a:endParaRPr lang="en-US" altLang="ko-KR" sz="2000" b="1" dirty="0" smtClean="0">
              <a:latin typeface="+mj-lt"/>
            </a:endParaRPr>
          </a:p>
          <a:p>
            <a:r>
              <a:rPr lang="en-US" altLang="ko-KR" sz="2000" b="1" dirty="0" smtClean="0">
                <a:latin typeface="+mj-lt"/>
              </a:rPr>
              <a:t> </a:t>
            </a:r>
            <a:r>
              <a:rPr lang="en-US" altLang="ko-KR" sz="2000" b="1" dirty="0" smtClean="0">
                <a:latin typeface="+mj-lt"/>
              </a:rPr>
              <a:t>            (010-3003-9638)</a:t>
            </a:r>
            <a:endParaRPr lang="ko-KR" altLang="en-US" sz="20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4" y="5214950"/>
            <a:ext cx="289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【</a:t>
            </a:r>
            <a:r>
              <a:rPr lang="ko-KR" altLang="en-US" dirty="0" smtClean="0"/>
              <a:t>많은 관심 </a:t>
            </a:r>
            <a:r>
              <a:rPr lang="ko-KR" altLang="en-US" dirty="0" err="1" smtClean="0"/>
              <a:t>부탁드립니다</a:t>
            </a:r>
            <a:r>
              <a:rPr lang="en-US" altLang="ko-KR" dirty="0" smtClean="0"/>
              <a:t>】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안정적인 임대수요</a:t>
            </a:r>
            <a:r>
              <a:rPr lang="en-US" altLang="ko-KR" sz="2200" dirty="0" smtClean="0"/>
              <a:t>(52</a:t>
            </a:r>
            <a:r>
              <a:rPr lang="ko-KR" altLang="en-US" sz="2200" dirty="0" smtClean="0"/>
              <a:t>개 부처 </a:t>
            </a:r>
            <a:r>
              <a:rPr lang="en-US" altLang="ko-KR" sz="2200" dirty="0" smtClean="0"/>
              <a:t>13,805</a:t>
            </a:r>
            <a:r>
              <a:rPr lang="ko-KR" altLang="en-US" sz="2200" dirty="0" smtClean="0"/>
              <a:t>名 상주</a:t>
            </a:r>
            <a:r>
              <a:rPr lang="en-US" altLang="ko-KR" sz="2200" dirty="0" smtClean="0"/>
              <a:t>)</a:t>
            </a:r>
            <a:endParaRPr lang="ko-KR" altLang="en-US" sz="2200" dirty="0"/>
          </a:p>
        </p:txBody>
      </p:sp>
      <p:graphicFrame>
        <p:nvGraphicFramePr>
          <p:cNvPr id="5" name="다이어그램 4"/>
          <p:cNvGraphicFramePr/>
          <p:nvPr/>
        </p:nvGraphicFramePr>
        <p:xfrm>
          <a:off x="1403648" y="1484784"/>
          <a:ext cx="23042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그림 5" descr="안정적인 임대수요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1484784"/>
            <a:ext cx="7920880" cy="453143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8" name="왼쪽으로 구부러진 화살표 7"/>
          <p:cNvSpPr/>
          <p:nvPr/>
        </p:nvSpPr>
        <p:spPr>
          <a:xfrm>
            <a:off x="3059832" y="1268760"/>
            <a:ext cx="360040" cy="1152128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배후수요 안정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지속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미래지향</a:t>
            </a:r>
            <a:endParaRPr lang="ko-KR" altLang="en-US" dirty="0"/>
          </a:p>
        </p:txBody>
      </p:sp>
      <p:pic>
        <p:nvPicPr>
          <p:cNvPr id="5" name="그림 4" descr="배후수요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8208912" cy="461319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견적서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1600" dirty="0" smtClean="0"/>
              <a:t>(</a:t>
            </a:r>
            <a:r>
              <a:rPr lang="ko-KR" altLang="en-US" sz="1600" dirty="0" smtClean="0"/>
              <a:t>본 견적서는 전체의 일부이며 </a:t>
            </a:r>
            <a:r>
              <a:rPr lang="ko-KR" altLang="en-US" sz="1600" dirty="0" err="1" smtClean="0"/>
              <a:t>제반사항</a:t>
            </a:r>
            <a:r>
              <a:rPr lang="ko-KR" altLang="en-US" sz="1600" dirty="0" smtClean="0"/>
              <a:t> 변경에 따라 달라질 수 있습니다</a:t>
            </a:r>
            <a:r>
              <a:rPr lang="en-US" altLang="ko-KR" sz="1600" dirty="0" smtClean="0"/>
              <a:t>./VAT </a:t>
            </a:r>
            <a:r>
              <a:rPr lang="ko-KR" altLang="en-US" sz="1600" dirty="0" smtClean="0"/>
              <a:t>포함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  <p:pic>
        <p:nvPicPr>
          <p:cNvPr id="4" name="그림 3" descr="견적서B1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5784" y="1657102"/>
            <a:ext cx="7392432" cy="35437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827584" y="5445224"/>
            <a:ext cx="4248472" cy="64807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 smtClean="0">
                <a:latin typeface="+mj-lt"/>
                <a:ea typeface="+mj-ea"/>
                <a:cs typeface="+mj-cs"/>
              </a:rPr>
              <a:t> </a:t>
            </a:r>
            <a:r>
              <a:rPr lang="ko-KR" altLang="en-US" sz="2000" dirty="0" smtClean="0">
                <a:latin typeface="+mj-lt"/>
                <a:ea typeface="+mj-ea"/>
                <a:cs typeface="+mj-cs"/>
              </a:rPr>
              <a:t>중도금 </a:t>
            </a:r>
            <a:r>
              <a:rPr lang="en-US" altLang="ko-KR" sz="2000" dirty="0" smtClean="0">
                <a:latin typeface="+mj-lt"/>
                <a:ea typeface="+mj-ea"/>
                <a:cs typeface="+mj-cs"/>
              </a:rPr>
              <a:t>45%, </a:t>
            </a:r>
            <a:r>
              <a:rPr lang="ko-KR" altLang="en-US" sz="2000" dirty="0" smtClean="0">
                <a:latin typeface="+mj-lt"/>
                <a:ea typeface="+mj-ea"/>
                <a:cs typeface="+mj-cs"/>
              </a:rPr>
              <a:t>무이자</a:t>
            </a:r>
            <a:r>
              <a:rPr lang="en-US" altLang="ko-KR" sz="2000" dirty="0" smtClean="0">
                <a:latin typeface="+mj-lt"/>
                <a:ea typeface="+mj-ea"/>
                <a:cs typeface="+mj-cs"/>
              </a:rPr>
              <a:t>/</a:t>
            </a:r>
            <a:r>
              <a:rPr lang="ko-KR" altLang="en-US" sz="2000" dirty="0" smtClean="0">
                <a:latin typeface="+mj-lt"/>
                <a:ea typeface="+mj-ea"/>
                <a:cs typeface="+mj-cs"/>
              </a:rPr>
              <a:t>잔금 </a:t>
            </a:r>
            <a:r>
              <a:rPr lang="en-US" altLang="ko-KR" sz="2000" dirty="0" smtClean="0">
                <a:latin typeface="+mj-lt"/>
                <a:ea typeface="+mj-ea"/>
                <a:cs typeface="+mj-cs"/>
              </a:rPr>
              <a:t>45%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6858016" y="3321749"/>
            <a:ext cx="1357322" cy="6429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견적서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1600" dirty="0" smtClean="0"/>
              <a:t>(</a:t>
            </a:r>
            <a:r>
              <a:rPr lang="ko-KR" altLang="en-US" sz="1600" dirty="0" smtClean="0"/>
              <a:t>본 견적서는 전체의 일부이며 </a:t>
            </a:r>
            <a:r>
              <a:rPr lang="ko-KR" altLang="en-US" sz="1600" dirty="0" err="1" smtClean="0"/>
              <a:t>제반사항</a:t>
            </a:r>
            <a:r>
              <a:rPr lang="ko-KR" altLang="en-US" sz="1600" dirty="0" smtClean="0"/>
              <a:t> 변경에 따라 달라질 수 있습니다</a:t>
            </a:r>
            <a:r>
              <a:rPr lang="en-US" altLang="ko-KR" sz="1600" dirty="0" smtClean="0"/>
              <a:t>./VAT </a:t>
            </a:r>
            <a:r>
              <a:rPr lang="ko-KR" altLang="en-US" sz="1600" dirty="0" smtClean="0"/>
              <a:t>포함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  <p:pic>
        <p:nvPicPr>
          <p:cNvPr id="5" name="그림 4" descr="견적서1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3862" y="1676155"/>
            <a:ext cx="7516275" cy="350569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827584" y="5445224"/>
            <a:ext cx="4248472" cy="64807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 smtClean="0">
                <a:latin typeface="+mj-lt"/>
                <a:ea typeface="+mj-ea"/>
                <a:cs typeface="+mj-cs"/>
              </a:rPr>
              <a:t> </a:t>
            </a:r>
            <a:r>
              <a:rPr lang="ko-KR" altLang="en-US" sz="2000" dirty="0" smtClean="0">
                <a:latin typeface="+mj-lt"/>
                <a:ea typeface="+mj-ea"/>
                <a:cs typeface="+mj-cs"/>
              </a:rPr>
              <a:t>중도금 </a:t>
            </a:r>
            <a:r>
              <a:rPr lang="en-US" altLang="ko-KR" sz="2000" dirty="0" smtClean="0">
                <a:latin typeface="+mj-lt"/>
                <a:ea typeface="+mj-ea"/>
                <a:cs typeface="+mj-cs"/>
              </a:rPr>
              <a:t>45%, </a:t>
            </a:r>
            <a:r>
              <a:rPr lang="ko-KR" altLang="en-US" sz="2000" dirty="0" smtClean="0">
                <a:latin typeface="+mj-lt"/>
                <a:ea typeface="+mj-ea"/>
                <a:cs typeface="+mj-cs"/>
              </a:rPr>
              <a:t>무이자</a:t>
            </a:r>
            <a:r>
              <a:rPr lang="en-US" altLang="ko-KR" sz="2000" dirty="0" smtClean="0">
                <a:latin typeface="+mj-lt"/>
                <a:ea typeface="+mj-ea"/>
                <a:cs typeface="+mj-cs"/>
              </a:rPr>
              <a:t>/</a:t>
            </a:r>
            <a:r>
              <a:rPr lang="ko-KR" altLang="en-US" sz="2000" dirty="0" smtClean="0">
                <a:latin typeface="+mj-lt"/>
                <a:ea typeface="+mj-ea"/>
                <a:cs typeface="+mj-cs"/>
              </a:rPr>
              <a:t>잔금 </a:t>
            </a:r>
            <a:r>
              <a:rPr lang="en-US" altLang="ko-KR" sz="2000" dirty="0" smtClean="0">
                <a:latin typeface="+mj-lt"/>
                <a:ea typeface="+mj-ea"/>
                <a:cs typeface="+mj-cs"/>
              </a:rPr>
              <a:t>45%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6858016" y="3297999"/>
            <a:ext cx="1357322" cy="6429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견적서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1600" dirty="0" smtClean="0"/>
              <a:t>(</a:t>
            </a:r>
            <a:r>
              <a:rPr lang="ko-KR" altLang="en-US" sz="1600" dirty="0" smtClean="0"/>
              <a:t>본 견적서는 전체의 일부이며 </a:t>
            </a:r>
            <a:r>
              <a:rPr lang="ko-KR" altLang="en-US" sz="1600" dirty="0" err="1" smtClean="0"/>
              <a:t>제반사항</a:t>
            </a:r>
            <a:r>
              <a:rPr lang="ko-KR" altLang="en-US" sz="1600" dirty="0" smtClean="0"/>
              <a:t> 변경에 따라 달라질 수 있습니다</a:t>
            </a:r>
            <a:r>
              <a:rPr lang="en-US" altLang="ko-KR" sz="1600" dirty="0" smtClean="0"/>
              <a:t>./VAT </a:t>
            </a:r>
            <a:r>
              <a:rPr lang="ko-KR" altLang="en-US" sz="1600" dirty="0" smtClean="0"/>
              <a:t>포함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  <p:pic>
        <p:nvPicPr>
          <p:cNvPr id="4" name="그림 3" descr="견적서2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205" y="1657102"/>
            <a:ext cx="7449590" cy="35437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827584" y="5445224"/>
            <a:ext cx="4248472" cy="64807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 smtClean="0">
                <a:latin typeface="+mj-lt"/>
                <a:ea typeface="+mj-ea"/>
                <a:cs typeface="+mj-cs"/>
              </a:rPr>
              <a:t> </a:t>
            </a:r>
            <a:r>
              <a:rPr lang="ko-KR" altLang="en-US" sz="2000" dirty="0" smtClean="0">
                <a:latin typeface="+mj-lt"/>
                <a:ea typeface="+mj-ea"/>
                <a:cs typeface="+mj-cs"/>
              </a:rPr>
              <a:t>중도금 </a:t>
            </a:r>
            <a:r>
              <a:rPr lang="en-US" altLang="ko-KR" sz="2000" dirty="0" smtClean="0">
                <a:latin typeface="+mj-lt"/>
                <a:ea typeface="+mj-ea"/>
                <a:cs typeface="+mj-cs"/>
              </a:rPr>
              <a:t>45%, </a:t>
            </a:r>
            <a:r>
              <a:rPr lang="ko-KR" altLang="en-US" sz="2000" dirty="0" smtClean="0">
                <a:latin typeface="+mj-lt"/>
                <a:ea typeface="+mj-ea"/>
                <a:cs typeface="+mj-cs"/>
              </a:rPr>
              <a:t>무이자</a:t>
            </a:r>
            <a:r>
              <a:rPr lang="en-US" altLang="ko-KR" sz="2000" dirty="0" smtClean="0">
                <a:latin typeface="+mj-lt"/>
                <a:ea typeface="+mj-ea"/>
                <a:cs typeface="+mj-cs"/>
              </a:rPr>
              <a:t>/</a:t>
            </a:r>
            <a:r>
              <a:rPr lang="ko-KR" altLang="en-US" sz="2000" dirty="0" smtClean="0">
                <a:latin typeface="+mj-lt"/>
                <a:ea typeface="+mj-ea"/>
                <a:cs typeface="+mj-cs"/>
              </a:rPr>
              <a:t>잔금 </a:t>
            </a:r>
            <a:r>
              <a:rPr lang="en-US" altLang="ko-KR" sz="2000" dirty="0" smtClean="0">
                <a:latin typeface="+mj-lt"/>
                <a:ea typeface="+mj-ea"/>
                <a:cs typeface="+mj-cs"/>
              </a:rPr>
              <a:t>45%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6846141" y="3309874"/>
            <a:ext cx="1357322" cy="6429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6-2. 현장위치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7560840" cy="489654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" name="직사각형 10"/>
          <p:cNvSpPr/>
          <p:nvPr/>
        </p:nvSpPr>
        <p:spPr>
          <a:xfrm>
            <a:off x="5940152" y="3933056"/>
            <a:ext cx="720080" cy="8640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파이낸스</a:t>
            </a:r>
            <a:r>
              <a:rPr lang="ko-KR" altLang="en-US" dirty="0" smtClean="0"/>
              <a:t> </a:t>
            </a:r>
            <a:r>
              <a:rPr lang="en-US" altLang="ko-KR" dirty="0" smtClean="0"/>
              <a:t>1</a:t>
            </a:r>
            <a:r>
              <a:rPr lang="ko-KR" altLang="en-US" dirty="0" smtClean="0"/>
              <a:t>차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4644008" y="2996952"/>
            <a:ext cx="720080" cy="86409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rgbClr val="FF0000"/>
                </a:solidFill>
              </a:rPr>
              <a:t>파이낸스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3</a:t>
            </a:r>
            <a:r>
              <a:rPr lang="ko-KR" altLang="en-US" dirty="0" smtClean="0">
                <a:solidFill>
                  <a:srgbClr val="FF0000"/>
                </a:solidFill>
              </a:rPr>
              <a:t>차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3" name="아래쪽 화살표 12"/>
          <p:cNvSpPr/>
          <p:nvPr/>
        </p:nvSpPr>
        <p:spPr>
          <a:xfrm>
            <a:off x="4283968" y="3284984"/>
            <a:ext cx="360040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2555776" y="3212976"/>
            <a:ext cx="720080" cy="8640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파이낸스</a:t>
            </a:r>
            <a:r>
              <a:rPr lang="ko-KR" altLang="en-US" dirty="0" smtClean="0"/>
              <a:t> </a:t>
            </a:r>
            <a:r>
              <a:rPr lang="en-US" altLang="ko-KR" dirty="0"/>
              <a:t>2</a:t>
            </a:r>
            <a:r>
              <a:rPr lang="ko-KR" altLang="en-US" dirty="0" smtClean="0"/>
              <a:t>차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3707904" y="1700808"/>
            <a:ext cx="2088232" cy="8640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정부청사 </a:t>
            </a:r>
            <a:r>
              <a:rPr lang="ko-KR" altLang="en-US" dirty="0" err="1" smtClean="0"/>
              <a:t>산자부</a:t>
            </a:r>
            <a:r>
              <a:rPr lang="en-US" altLang="ko-KR" dirty="0" smtClean="0"/>
              <a:t>..</a:t>
            </a:r>
            <a:endParaRPr lang="ko-KR" altLang="en-US" dirty="0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smtClean="0"/>
              <a:t>세종 </a:t>
            </a:r>
            <a:r>
              <a:rPr lang="ko-KR" altLang="en-US" dirty="0" err="1" smtClean="0"/>
              <a:t>파이낸스</a:t>
            </a:r>
            <a:r>
              <a:rPr lang="en-US" altLang="ko-KR" dirty="0" smtClean="0"/>
              <a:t>3</a:t>
            </a:r>
            <a:r>
              <a:rPr lang="ko-KR" altLang="en-US" dirty="0" smtClean="0"/>
              <a:t>차 위치도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 52</a:t>
            </a:r>
            <a:r>
              <a:rPr lang="ko-KR" altLang="en-US" dirty="0" err="1" smtClean="0"/>
              <a:t>블럭</a:t>
            </a:r>
            <a:r>
              <a:rPr lang="ko-KR" altLang="en-US" dirty="0" smtClean="0"/>
              <a:t>   </a:t>
            </a:r>
            <a:endParaRPr lang="ko-KR" altLang="en-US" dirty="0"/>
          </a:p>
        </p:txBody>
      </p:sp>
      <p:pic>
        <p:nvPicPr>
          <p:cNvPr id="7" name="그림 6" descr="6-1. 현장위치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8352928" cy="520065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</a:t>
            </a:r>
            <a:r>
              <a:rPr lang="ko-KR" altLang="en-US" dirty="0" smtClean="0"/>
              <a:t>차 </a:t>
            </a:r>
            <a:r>
              <a:rPr lang="ko-KR" altLang="en-US" dirty="0" err="1" smtClean="0"/>
              <a:t>완판</a:t>
            </a:r>
            <a:r>
              <a:rPr lang="en-US" altLang="ko-KR" dirty="0" smtClean="0"/>
              <a:t>, 2</a:t>
            </a:r>
            <a:r>
              <a:rPr lang="ko-KR" altLang="en-US" dirty="0" smtClean="0"/>
              <a:t>차 </a:t>
            </a:r>
            <a:r>
              <a:rPr lang="ko-KR" altLang="en-US" dirty="0" err="1" smtClean="0"/>
              <a:t>완판</a:t>
            </a:r>
            <a:r>
              <a:rPr lang="en-US" altLang="ko-KR" dirty="0" smtClean="0"/>
              <a:t>, </a:t>
            </a:r>
            <a:r>
              <a:rPr lang="ko-KR" altLang="en-US" dirty="0" smtClean="0"/>
              <a:t>드디어 </a:t>
            </a:r>
            <a:r>
              <a:rPr lang="en-US" altLang="ko-KR" dirty="0" smtClean="0"/>
              <a:t>3</a:t>
            </a:r>
            <a:r>
              <a:rPr lang="ko-KR" altLang="en-US" dirty="0" smtClean="0"/>
              <a:t>차</a:t>
            </a:r>
            <a:endParaRPr lang="ko-KR" altLang="en-US" dirty="0"/>
          </a:p>
        </p:txBody>
      </p:sp>
      <p:pic>
        <p:nvPicPr>
          <p:cNvPr id="4" name="그림 3" descr="사업개요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8352928" cy="509399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전문 상가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오피스 복합</a:t>
            </a:r>
            <a:r>
              <a:rPr lang="en-US" altLang="ko-KR" dirty="0" smtClean="0"/>
              <a:t>(2</a:t>
            </a:r>
            <a:r>
              <a:rPr lang="ko-KR" altLang="en-US" dirty="0" smtClean="0"/>
              <a:t>차도면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6" name="그림 5" descr="사업개요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8352928" cy="449059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안전한 </a:t>
            </a:r>
            <a:r>
              <a:rPr lang="en-US" altLang="ko-KR" dirty="0" smtClean="0"/>
              <a:t>MD</a:t>
            </a:r>
            <a:r>
              <a:rPr lang="ko-KR" altLang="en-US" dirty="0" smtClean="0"/>
              <a:t>구성 </a:t>
            </a:r>
            <a:r>
              <a:rPr lang="en-US" altLang="ko-KR" dirty="0" smtClean="0"/>
              <a:t>2</a:t>
            </a:r>
            <a:r>
              <a:rPr lang="ko-KR" altLang="en-US" dirty="0" smtClean="0"/>
              <a:t>차</a:t>
            </a:r>
            <a:endParaRPr lang="ko-KR" altLang="en-US" dirty="0"/>
          </a:p>
        </p:txBody>
      </p:sp>
      <p:pic>
        <p:nvPicPr>
          <p:cNvPr id="4" name="그림 3" descr="MD구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412775"/>
            <a:ext cx="7848872" cy="457931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탄탄한 </a:t>
            </a:r>
            <a:r>
              <a:rPr lang="en-US" altLang="ko-KR" dirty="0" smtClean="0"/>
              <a:t>MD</a:t>
            </a:r>
            <a:r>
              <a:rPr lang="ko-KR" altLang="en-US" dirty="0" smtClean="0"/>
              <a:t>구성</a:t>
            </a:r>
            <a:r>
              <a:rPr lang="en-US" altLang="ko-KR" dirty="0" smtClean="0"/>
              <a:t>(2</a:t>
            </a:r>
            <a:r>
              <a:rPr lang="ko-KR" altLang="en-US" dirty="0" smtClean="0"/>
              <a:t>차 도면</a:t>
            </a:r>
            <a:r>
              <a:rPr lang="en-US" altLang="ko-KR" dirty="0" smtClean="0"/>
              <a:t>) </a:t>
            </a:r>
            <a:r>
              <a:rPr lang="ko-KR" altLang="en-US" dirty="0" smtClean="0"/>
              <a:t>지하</a:t>
            </a:r>
            <a:r>
              <a:rPr lang="en-US" altLang="ko-KR" dirty="0" smtClean="0"/>
              <a:t>1</a:t>
            </a:r>
            <a:r>
              <a:rPr lang="ko-KR" altLang="en-US" dirty="0" smtClean="0"/>
              <a:t>층</a:t>
            </a:r>
            <a:endParaRPr lang="ko-KR" altLang="en-US" dirty="0"/>
          </a:p>
        </p:txBody>
      </p:sp>
      <p:pic>
        <p:nvPicPr>
          <p:cNvPr id="4" name="그림 3" descr="MD 지하1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132856"/>
            <a:ext cx="6840760" cy="3879910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611560" y="1196752"/>
            <a:ext cx="8229600" cy="79208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CJ</a:t>
            </a:r>
            <a:r>
              <a:rPr kumimoji="0" lang="ko-KR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푸드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GS</a:t>
            </a:r>
            <a:r>
              <a:rPr kumimoji="0" lang="ko-KR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마트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5~10</a:t>
            </a:r>
            <a:r>
              <a:rPr lang="ko-KR" altLang="en-US" sz="3200" dirty="0" smtClean="0">
                <a:latin typeface="+mj-lt"/>
                <a:ea typeface="+mj-ea"/>
                <a:cs typeface="+mj-cs"/>
              </a:rPr>
              <a:t>년 임대차 확정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탄탄한 </a:t>
            </a:r>
            <a:r>
              <a:rPr lang="en-US" altLang="ko-KR" dirty="0" smtClean="0"/>
              <a:t>MD</a:t>
            </a:r>
            <a:r>
              <a:rPr lang="ko-KR" altLang="en-US" dirty="0" smtClean="0"/>
              <a:t>구성</a:t>
            </a:r>
            <a:r>
              <a:rPr lang="en-US" altLang="ko-KR" dirty="0" smtClean="0"/>
              <a:t>(2</a:t>
            </a:r>
            <a:r>
              <a:rPr lang="ko-KR" altLang="en-US" dirty="0" smtClean="0"/>
              <a:t>차 도면</a:t>
            </a:r>
            <a:r>
              <a:rPr lang="en-US" altLang="ko-KR" dirty="0" smtClean="0"/>
              <a:t>)</a:t>
            </a:r>
            <a:r>
              <a:rPr lang="en-US" altLang="ko-KR" sz="2200" dirty="0" smtClean="0"/>
              <a:t> </a:t>
            </a:r>
            <a:r>
              <a:rPr lang="ko-KR" altLang="en-US" sz="1800" dirty="0" smtClean="0"/>
              <a:t>지상</a:t>
            </a:r>
            <a:r>
              <a:rPr lang="en-US" altLang="ko-KR" sz="1800" dirty="0" smtClean="0"/>
              <a:t>1</a:t>
            </a:r>
            <a:r>
              <a:rPr lang="ko-KR" altLang="en-US" sz="1800" dirty="0" smtClean="0"/>
              <a:t>층</a:t>
            </a:r>
            <a:r>
              <a:rPr lang="en-US" altLang="ko-KR" sz="1800" dirty="0" smtClean="0"/>
              <a:t>~2</a:t>
            </a:r>
            <a:r>
              <a:rPr lang="ko-KR" altLang="en-US" sz="1800" dirty="0" smtClean="0"/>
              <a:t>층</a:t>
            </a:r>
            <a:endParaRPr lang="ko-KR" altLang="en-US" sz="1800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611560" y="1196752"/>
            <a:ext cx="8229600" cy="79208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dirty="0" err="1" smtClean="0">
                <a:latin typeface="+mj-lt"/>
                <a:ea typeface="+mj-ea"/>
                <a:cs typeface="+mj-cs"/>
              </a:rPr>
              <a:t>유니클로</a:t>
            </a:r>
            <a:r>
              <a:rPr lang="ko-KR" altLang="en-US" sz="3200" dirty="0" smtClean="0">
                <a:latin typeface="+mj-lt"/>
                <a:ea typeface="+mj-ea"/>
                <a:cs typeface="+mj-cs"/>
              </a:rPr>
              <a:t> 임대차 확정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그림 5" descr="MD 지상1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8496944" cy="3952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중심 위치</a:t>
            </a:r>
            <a:r>
              <a:rPr lang="en-US" altLang="ko-KR" dirty="0" smtClean="0"/>
              <a:t>(C52, </a:t>
            </a:r>
            <a:r>
              <a:rPr lang="ko-KR" altLang="en-US" dirty="0" smtClean="0"/>
              <a:t>상업지역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graphicFrame>
        <p:nvGraphicFramePr>
          <p:cNvPr id="5" name="다이어그램 4"/>
          <p:cNvGraphicFramePr/>
          <p:nvPr/>
        </p:nvGraphicFramePr>
        <p:xfrm>
          <a:off x="1403648" y="1484784"/>
          <a:ext cx="23042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그림 10" descr="사어위치 중심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1556792"/>
            <a:ext cx="8280920" cy="442606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2" name="오른쪽으로 구부러진 화살표 11"/>
          <p:cNvSpPr/>
          <p:nvPr/>
        </p:nvSpPr>
        <p:spPr>
          <a:xfrm>
            <a:off x="2699792" y="1052736"/>
            <a:ext cx="1152128" cy="3384376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157</Words>
  <Application>Microsoft Office PowerPoint</Application>
  <PresentationFormat>화면 슬라이드 쇼(4:3)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세종시 파이낸스 3차(부동산) </vt:lpstr>
      <vt:lpstr>세종 파이낸스3차 위치도</vt:lpstr>
      <vt:lpstr>C 52블럭   </vt:lpstr>
      <vt:lpstr>1차 완판, 2차 완판, 드디어 3차</vt:lpstr>
      <vt:lpstr>전문 상가, 오피스 복합(2차도면)</vt:lpstr>
      <vt:lpstr>안전한 MD구성 2차</vt:lpstr>
      <vt:lpstr>탄탄한 MD구성(2차 도면) 지하1층</vt:lpstr>
      <vt:lpstr>탄탄한 MD구성(2차 도면) 지상1층~2층</vt:lpstr>
      <vt:lpstr>중심 위치(C52, 상업지역)</vt:lpstr>
      <vt:lpstr>안정적인 임대수요(52개 부처 13,805名 상주)</vt:lpstr>
      <vt:lpstr>배후수요 안정, 지속, 미래지향</vt:lpstr>
      <vt:lpstr>견적서 (본 견적서는 전체의 일부이며 제반사항 변경에 따라 달라질 수 있습니다./VAT 포함)</vt:lpstr>
      <vt:lpstr>견적서 (본 견적서는 전체의 일부이며 제반사항 변경에 따라 달라질 수 있습니다./VAT 포함)</vt:lpstr>
      <vt:lpstr>견적서 (본 견적서는 전체의 일부이며 제반사항 변경에 따라 달라질 수 있습니다./VAT 포함)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GYE SOON LEE</dc:creator>
  <cp:lastModifiedBy>SEC</cp:lastModifiedBy>
  <cp:revision>8</cp:revision>
  <dcterms:created xsi:type="dcterms:W3CDTF">2017-01-18T06:50:44Z</dcterms:created>
  <dcterms:modified xsi:type="dcterms:W3CDTF">2017-02-05T08:58:32Z</dcterms:modified>
</cp:coreProperties>
</file>